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4"/>
  </p:sldMasterIdLst>
  <p:notesMasterIdLst>
    <p:notesMasterId r:id="rId8"/>
  </p:notesMasterIdLst>
  <p:sldIdLst>
    <p:sldId id="281" r:id="rId5"/>
    <p:sldId id="286" r:id="rId6"/>
    <p:sldId id="28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405"/>
  </p:normalViewPr>
  <p:slideViewPr>
    <p:cSldViewPr showGuides="1">
      <p:cViewPr varScale="1">
        <p:scale>
          <a:sx n="89" d="100"/>
          <a:sy n="89" d="100"/>
        </p:scale>
        <p:origin x="82" y="4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CC2FE-FF38-4ECB-8BFF-53BEE2AD9988}" type="datetimeFigureOut">
              <a:rPr lang="fi-FI" smtClean="0"/>
              <a:t>10.2.2025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6658-3BC9-412F-ADF6-36A2A8177A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87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63952" y="1092568"/>
            <a:ext cx="1394741" cy="21512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fld id="{82EAEC93-30A2-2840-AA24-19D62248B7A1}" type="datetime1">
              <a:rPr lang="fi-FI" smtClean="0"/>
              <a:t>10.2.2025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EFC5F62-AF9F-A22E-9973-085BEE75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oikealla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C155D3B8-87B2-F9E3-DEA7-C0F932370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9582" y="0"/>
            <a:ext cx="5486400" cy="68818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8800"/>
            <a:ext cx="5257800" cy="439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324000" indent="0"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838200" y="433548"/>
            <a:ext cx="5257800" cy="1120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A5D51B-E0F5-55C5-E67B-BD12E9C7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88488" y="6237312"/>
            <a:ext cx="1224136" cy="21602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663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oikealla harma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C155D3B8-87B2-F9E3-DEA7-C0F932370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9582" y="0"/>
            <a:ext cx="5486400" cy="68818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8800"/>
            <a:ext cx="5257800" cy="439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324000" indent="0"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838200" y="433548"/>
            <a:ext cx="5257800" cy="1120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A5D51B-E0F5-55C5-E67B-BD12E9C7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88488" y="6237312"/>
            <a:ext cx="1224136" cy="21602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247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648000" indent="-3240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2800" y="1555200"/>
            <a:ext cx="4968000" cy="4464000"/>
          </a:xfrm>
        </p:spPr>
        <p:txBody>
          <a:bodyPr/>
          <a:lstStyle>
            <a:lvl1pPr marL="323850" indent="-32385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2552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82800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382800" y="2060848"/>
            <a:ext cx="4968000" cy="3967488"/>
          </a:xfrm>
        </p:spPr>
        <p:txBody>
          <a:bodyPr/>
          <a:lstStyle>
            <a:lvl4pPr>
              <a:buSzPct val="9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Sisällön paikkamerkki 5">
            <a:extLst>
              <a:ext uri="{FF2B5EF4-FFF2-40B4-BE49-F238E27FC236}">
                <a16:creationId xmlns:a16="http://schemas.microsoft.com/office/drawing/2014/main" id="{E90F5D73-447B-206F-53D1-2A55CBF326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2060848"/>
            <a:ext cx="4968000" cy="3967488"/>
          </a:xfrm>
        </p:spPr>
        <p:txBody>
          <a:bodyPr/>
          <a:lstStyle>
            <a:lvl4pPr>
              <a:buSzPct val="9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616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476385" y="1584000"/>
            <a:ext cx="3240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76385" y="2060848"/>
            <a:ext cx="3240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983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2983" y="2060848"/>
            <a:ext cx="3240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Sisällön paikkamerkki 5">
            <a:extLst>
              <a:ext uri="{FF2B5EF4-FFF2-40B4-BE49-F238E27FC236}">
                <a16:creationId xmlns:a16="http://schemas.microsoft.com/office/drawing/2014/main" id="{83131048-05ED-6B93-9B15-50408F87B7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60848"/>
            <a:ext cx="3240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1753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6D8A-2264-A70C-6BC5-EDE0B18B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7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3530137" y="1584000"/>
            <a:ext cx="2448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530137" y="2060848"/>
            <a:ext cx="2448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04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487" y="2060848"/>
            <a:ext cx="2448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CA56C2BB-6304-4C81-98A7-96154EF7FB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0837" y="1592968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03BA9E4A-2841-4DA4-8156-A182FAFC98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10837" y="2069816"/>
            <a:ext cx="2448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Sisällön paikkamerkki 5">
            <a:extLst>
              <a:ext uri="{FF2B5EF4-FFF2-40B4-BE49-F238E27FC236}">
                <a16:creationId xmlns:a16="http://schemas.microsoft.com/office/drawing/2014/main" id="{8B45F61B-6EBF-A972-954E-D6C5B92828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3163" y="2060848"/>
            <a:ext cx="2448000" cy="397635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648000" indent="-324000">
              <a:lnSpc>
                <a:spcPct val="10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623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Kaavion paikkamerkki 14"/>
          <p:cNvSpPr>
            <a:spLocks noGrp="1"/>
          </p:cNvSpPr>
          <p:nvPr>
            <p:ph type="chart" sz="quarter" idx="14"/>
          </p:nvPr>
        </p:nvSpPr>
        <p:spPr>
          <a:xfrm>
            <a:off x="838200" y="1558925"/>
            <a:ext cx="7128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 hasCustomPrompt="1"/>
          </p:nvPr>
        </p:nvSpPr>
        <p:spPr>
          <a:xfrm>
            <a:off x="8254800" y="1558800"/>
            <a:ext cx="3096000" cy="4464000"/>
          </a:xfrm>
        </p:spPr>
        <p:txBody>
          <a:bodyPr/>
          <a:lstStyle>
            <a:lvl4pPr>
              <a:buSzPct val="9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208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B9C4085-3161-4F0C-B611-CEC65C7FA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3832" y="1574114"/>
            <a:ext cx="5184000" cy="40401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897378A-D519-D324-52BC-3CEFECD6AAB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578662"/>
            <a:ext cx="4968000" cy="446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648000" indent="-3240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5996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4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587C08B-5CAA-FBBF-DBF8-032342E9D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14"/>
            <a:ext cx="5487974" cy="68904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575580" y="1092568"/>
            <a:ext cx="1483113" cy="21512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fld id="{631E4EAF-88F5-DB44-8FF4-1426C8C6B07A}" type="datetime1">
              <a:rPr lang="fi-FI" smtClean="0"/>
              <a:t>10.2.2025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92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n_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;p10">
            <a:extLst>
              <a:ext uri="{FF2B5EF4-FFF2-40B4-BE49-F238E27FC236}">
                <a16:creationId xmlns:a16="http://schemas.microsoft.com/office/drawing/2014/main" id="{DC9EC011-86FC-F8C3-1D8F-BEA17C57615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843" b="1842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4D116348-2F48-7CE9-43C9-26E3922F2C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9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90000"/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68FF938F-C8E2-46F0-89B5-8EE70A7CC742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20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90000"/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7F2A112A-3753-48B0-9B81-6B2184C3296C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7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8B7E0052-7330-36D3-F5AA-56D119A8B0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3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2ED8D80-D669-07A1-8D75-48A967165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41C21DD-FB3F-C92F-BBF9-530B816C60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6" descr="Fingrid logo">
            <a:extLst>
              <a:ext uri="{FF2B5EF4-FFF2-40B4-BE49-F238E27FC236}">
                <a16:creationId xmlns:a16="http://schemas.microsoft.com/office/drawing/2014/main" id="{3A570CC4-8CA2-4B4D-9A06-A6289B595FD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22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2ED8D80-D669-07A1-8D75-48A967165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41C21DD-FB3F-C92F-BBF9-530B816C604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7" name="Freeform 6" descr="Fingrid logo">
            <a:extLst>
              <a:ext uri="{FF2B5EF4-FFF2-40B4-BE49-F238E27FC236}">
                <a16:creationId xmlns:a16="http://schemas.microsoft.com/office/drawing/2014/main" id="{FEE70C33-DFDB-95B4-824F-3601EB1A79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4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2ED8D80-D669-07A1-8D75-48A967165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41C21DD-FB3F-C92F-BBF9-530B816C604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5" name="Freeform 6" descr="Fingrid logo">
            <a:extLst>
              <a:ext uri="{FF2B5EF4-FFF2-40B4-BE49-F238E27FC236}">
                <a16:creationId xmlns:a16="http://schemas.microsoft.com/office/drawing/2014/main" id="{F764B337-6883-D171-6967-76FC1AD9CD5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6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5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7A400D85-3E09-47C6-A9FA-050B74A86C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77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6">
    <p:bg>
      <p:bgPr>
        <a:solidFill>
          <a:srgbClr val="D51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219171B-4CC9-4B9C-9C8C-913BCB46C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35960" y="1052736"/>
            <a:ext cx="1322733" cy="28751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fld id="{61F55BE5-78CD-4D47-8E44-DEF2964E0D47}" type="datetime1">
              <a:rPr lang="fi-FI" smtClean="0"/>
              <a:t>10.2.2025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348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030 395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4FBF202F-80C2-49A4-AE52-309486513A19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DDCB2E-3DC8-4F8A-B6CA-780F8911C84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0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030 395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50172C2E-C538-4B72-A342-F1161A7B383A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2013A-B15F-4BE9-9275-DBB3FDAE4DE2}"/>
              </a:ext>
            </a:extLst>
          </p:cNvPr>
          <p:cNvCxnSpPr>
            <a:cxnSpLocks/>
          </p:cNvCxnSpPr>
          <p:nvPr userDrawn="1"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09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7" name="Tekstiruutu 6">
            <a:hlinkClick r:id="rId2"/>
            <a:extLst>
              <a:ext uri="{FF2B5EF4-FFF2-40B4-BE49-F238E27FC236}">
                <a16:creationId xmlns:a16="http://schemas.microsoft.com/office/drawing/2014/main" id="{390A78D5-5463-4A5C-B4C4-2E11B03FAE29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662D061D-293C-44A8-84D7-144F3F9AB2F6}"/>
              </a:ext>
            </a:extLst>
          </p:cNvPr>
          <p:cNvCxnSpPr>
            <a:cxnSpLocks/>
          </p:cNvCxnSpPr>
          <p:nvPr userDrawn="1"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34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9FDC4D26-30DA-4B2B-B573-6AC744FE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8CBB77B8-E8E4-4BB8-B4CF-28356FE0813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01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89000"/>
            <a:ext cx="633780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  <a:p>
            <a:pPr>
              <a:lnSpc>
                <a:spcPct val="125000"/>
              </a:lnSpc>
            </a:pPr>
            <a:endParaRPr lang="fi-FI" sz="1400" noProof="0" dirty="0">
              <a:solidFill>
                <a:schemeClr val="accent2"/>
              </a:solidFill>
            </a:endParaRPr>
          </a:p>
        </p:txBody>
      </p:sp>
      <p:sp>
        <p:nvSpPr>
          <p:cNvPr id="14" name="Tekstiruutu 13">
            <a:hlinkClick r:id="rId2"/>
            <a:extLst>
              <a:ext uri="{FF2B5EF4-FFF2-40B4-BE49-F238E27FC236}">
                <a16:creationId xmlns:a16="http://schemas.microsoft.com/office/drawing/2014/main" id="{5D467619-83CC-4F44-B5DC-D4BD73E45845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FE16E23D-A354-0AF7-4877-8A09D8C3FC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3431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5228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kuvall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0800"/>
            <a:ext cx="6336000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ABA8E9B-6107-ACAB-A99B-E1774BE93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3431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44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35960" y="1097796"/>
            <a:ext cx="1322733" cy="20926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C809DC7-BEA6-3446-9E74-D3126B248120}" type="datetime1">
              <a:rPr lang="fi-FI" smtClean="0"/>
              <a:t>10.2.2025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uva, joka sisältää kohteen rakennus, istuminen, suuri, metalli&#10;&#10;Kuvaus luotu automaattisesti">
            <a:extLst>
              <a:ext uri="{FF2B5EF4-FFF2-40B4-BE49-F238E27FC236}">
                <a16:creationId xmlns:a16="http://schemas.microsoft.com/office/drawing/2014/main" id="{227B0BFC-3DF6-4050-96A6-0D96A8DA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3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6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07968" y="1052736"/>
            <a:ext cx="1250725" cy="28751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574ECCD-77FC-1F40-8991-7C88DF62EB22}" type="datetime1">
              <a:rPr lang="fi-FI" smtClean="0"/>
              <a:t>10.2.2025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AFADB2A2-283E-DE3F-4B32-1AE2BDE096A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4pPr marL="3240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12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C49B-3925-0956-ADE2-503048CD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EAA29F-453F-A468-C34A-8B6270FE0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1556792"/>
            <a:ext cx="10656812" cy="417646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648000" indent="-3240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2pPr>
            <a:lvl3pPr marL="972000" indent="-3240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3pPr>
            <a:lvl4pPr marL="1296000" indent="-3240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4pPr>
            <a:lvl5pPr marL="1620000" indent="-28575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5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C155D3B8-87B2-F9E3-DEA7-C0F932370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9582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8800"/>
            <a:ext cx="5257800" cy="4390400"/>
          </a:xfrm>
        </p:spPr>
        <p:txBody>
          <a:bodyPr/>
          <a:lstStyle>
            <a:lvl1pPr marL="0" indent="0">
              <a:buNone/>
              <a:defRPr/>
            </a:lvl1pPr>
            <a:lvl4pPr marL="324000" indent="0"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838200" y="433548"/>
            <a:ext cx="5257800" cy="112013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A5D51B-E0F5-55C5-E67B-BD12E9C7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88488" y="6237312"/>
            <a:ext cx="1224136" cy="21602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386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oikealla puna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C155D3B8-87B2-F9E3-DEA7-C0F932370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9582" y="0"/>
            <a:ext cx="5486400" cy="68818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8800"/>
            <a:ext cx="5257800" cy="439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4pPr marL="324000" indent="0"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838200" y="433548"/>
            <a:ext cx="5257800" cy="1120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A5D51B-E0F5-55C5-E67B-BD12E9C7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88488" y="6237312"/>
            <a:ext cx="1224136" cy="21602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679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555200"/>
            <a:ext cx="105156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9C6C0-9E1E-B12D-BD17-C38E5F9F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CEA8-EC77-6F45-934C-DE9AB7DEDCC6}" type="datetime1">
              <a:rPr lang="fi-FI" smtClean="0"/>
              <a:t>10.2.2025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169D-6440-35A1-F5EC-B648B2899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66" r:id="rId2"/>
    <p:sldLayoutId id="2147483931" r:id="rId3"/>
    <p:sldLayoutId id="2147483924" r:id="rId4"/>
    <p:sldLayoutId id="2147483933" r:id="rId5"/>
    <p:sldLayoutId id="2147483960" r:id="rId6"/>
    <p:sldLayoutId id="2147483972" r:id="rId7"/>
    <p:sldLayoutId id="2147483961" r:id="rId8"/>
    <p:sldLayoutId id="2147483967" r:id="rId9"/>
    <p:sldLayoutId id="2147483968" r:id="rId10"/>
    <p:sldLayoutId id="2147483969" r:id="rId11"/>
    <p:sldLayoutId id="2147483923" r:id="rId12"/>
    <p:sldLayoutId id="2147483926" r:id="rId13"/>
    <p:sldLayoutId id="2147483927" r:id="rId14"/>
    <p:sldLayoutId id="2147483973" r:id="rId15"/>
    <p:sldLayoutId id="2147483928" r:id="rId16"/>
    <p:sldLayoutId id="2147483929" r:id="rId17"/>
    <p:sldLayoutId id="2147483930" r:id="rId18"/>
    <p:sldLayoutId id="2147483943" r:id="rId19"/>
    <p:sldLayoutId id="2147483970" r:id="rId20"/>
    <p:sldLayoutId id="2147483944" r:id="rId21"/>
    <p:sldLayoutId id="2147483936" r:id="rId22"/>
    <p:sldLayoutId id="2147483937" r:id="rId23"/>
    <p:sldLayoutId id="2147483946" r:id="rId24"/>
    <p:sldLayoutId id="2147483963" r:id="rId25"/>
    <p:sldLayoutId id="2147483965" r:id="rId26"/>
    <p:sldLayoutId id="2147483964" r:id="rId27"/>
    <p:sldLayoutId id="2147483950" r:id="rId28"/>
    <p:sldLayoutId id="2147483951" r:id="rId29"/>
    <p:sldLayoutId id="2147483954" r:id="rId30"/>
    <p:sldLayoutId id="2147483955" r:id="rId31"/>
    <p:sldLayoutId id="2147483956" r:id="rId32"/>
    <p:sldLayoutId id="2147483957" r:id="rId33"/>
    <p:sldLayoutId id="2147483958" r:id="rId34"/>
    <p:sldLayoutId id="2147483959" r:id="rId35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3850" indent="-3238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09750" indent="-28575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900000" indent="-324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257750" indent="-324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620000" indent="-324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8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CA544-6C1F-DCA6-0525-CF97CD8E8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err="1"/>
              <a:t>Baltian</a:t>
            </a:r>
            <a:r>
              <a:rPr lang="en-GB" sz="3600" dirty="0"/>
              <a:t> </a:t>
            </a:r>
            <a:r>
              <a:rPr lang="en-GB" sz="3600" dirty="0" err="1"/>
              <a:t>synkronointi</a:t>
            </a:r>
            <a:r>
              <a:rPr lang="en-GB" sz="3600" dirty="0"/>
              <a:t> Manner-</a:t>
            </a:r>
            <a:r>
              <a:rPr lang="en-GB" sz="3600" dirty="0" err="1"/>
              <a:t>Europpaan</a:t>
            </a:r>
            <a:endParaRPr lang="en-GB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C9CDEFA-9A53-450E-251D-39883D39C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Sähkömarkkinatoimikunta</a:t>
            </a:r>
            <a:r>
              <a:rPr lang="en-GB" dirty="0"/>
              <a:t> 10.2.2025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90EA1F-98D8-CB56-6287-844CA30FDD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5EE1CD-85E9-7A47-AE76-A8E04BA12105}" type="datetime1">
              <a:rPr lang="fi-FI" smtClean="0"/>
              <a:t>10.2.2025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BF8D4-0A4A-B381-E38B-BA207026FC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/>
              <a:t>Jyrki Uusitalo</a:t>
            </a:r>
          </a:p>
        </p:txBody>
      </p:sp>
    </p:spTree>
    <p:extLst>
      <p:ext uri="{BB962C8B-B14F-4D97-AF65-F5344CB8AC3E}">
        <p14:creationId xmlns:p14="http://schemas.microsoft.com/office/powerpoint/2010/main" val="186004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5E07D49-C535-52A6-D59B-A192B95E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</p:spPr>
        <p:txBody>
          <a:bodyPr/>
          <a:lstStyle/>
          <a:p>
            <a:r>
              <a:rPr lang="en-US" dirty="0"/>
              <a:t>Successful synchronization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8498E08A-73B2-1A45-B143-2A0BA4B92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b="5245"/>
          <a:stretch/>
        </p:blipFill>
        <p:spPr>
          <a:xfrm>
            <a:off x="6163832" y="1574114"/>
            <a:ext cx="5184000" cy="4040188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D023CC-095C-9200-935F-9CE0B8399E7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578662"/>
            <a:ext cx="4968000" cy="44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Estonia, Latvia, and Lithuania have successfully synchronized their electricity grids with the Continental Europe Synchronous Area (CESA) on 09 February 2025 at 14:05 EET, marking a historic milestone in their journey towards strengthened energy system resilience and integration with the Continental Europe electricity grid.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657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2CD9DF-11EB-B213-3FF8-DBA2CE75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Baltian synkronointi Manner-Eurooppaan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2186EB-3300-B272-880D-BFC32283E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Baltian maiden sähköjärjestelmä kytketään eroon Venäjän sähköjärjestelmästä ja liitetään Manner-Euroopan </a:t>
            </a:r>
            <a:r>
              <a:rPr lang="fi-FI" dirty="0" err="1"/>
              <a:t>synkronialueeseen</a:t>
            </a:r>
            <a:r>
              <a:rPr lang="fi-FI" dirty="0"/>
              <a:t> </a:t>
            </a:r>
          </a:p>
          <a:p>
            <a:r>
              <a:rPr lang="fi-FI" dirty="0"/>
              <a:t>Muutos tehdään viikonloppuna 8.-9.2</a:t>
            </a:r>
          </a:p>
          <a:p>
            <a:endParaRPr lang="fi-FI" dirty="0"/>
          </a:p>
          <a:p>
            <a:r>
              <a:rPr lang="fi-FI" dirty="0"/>
              <a:t>Muutosvaiheen aikana Suomen ja Viron välinen siirtokapasiteetti rajoitetaan 150 MW:iin</a:t>
            </a:r>
          </a:p>
          <a:p>
            <a:r>
              <a:rPr lang="fi-FI" dirty="0"/>
              <a:t>Siirtokapasiteetit palaavat normaalille tasolle synkronoinnin jälkeen</a:t>
            </a:r>
          </a:p>
          <a:p>
            <a:endParaRPr lang="fi-FI" dirty="0"/>
          </a:p>
          <a:p>
            <a:r>
              <a:rPr lang="fi-FI" dirty="0"/>
              <a:t>Baltian alueen reservikapasiteettimarkkinat käynnistyvät 4.2. Muutosten myötä </a:t>
            </a:r>
            <a:r>
              <a:rPr lang="fi-FI" dirty="0" err="1"/>
              <a:t>Fingridillä</a:t>
            </a:r>
            <a:r>
              <a:rPr lang="fi-FI" dirty="0"/>
              <a:t> ei ole enää mahdollista hankkia reservikapasiteettia Baltiasta. </a:t>
            </a:r>
          </a:p>
          <a:p>
            <a:pPr lvl="2"/>
            <a:r>
              <a:rPr lang="fi-FI" dirty="0"/>
              <a:t>Vaikuttaa erityisesti FCR-N ja </a:t>
            </a:r>
            <a:r>
              <a:rPr lang="fi-FI" dirty="0" err="1"/>
              <a:t>mFRR</a:t>
            </a:r>
            <a:r>
              <a:rPr lang="fi-FI" dirty="0"/>
              <a:t> kapasiteettiin       </a:t>
            </a:r>
          </a:p>
        </p:txBody>
      </p:sp>
    </p:spTree>
    <p:extLst>
      <p:ext uri="{BB962C8B-B14F-4D97-AF65-F5344CB8AC3E}">
        <p14:creationId xmlns:p14="http://schemas.microsoft.com/office/powerpoint/2010/main" val="3835257786"/>
      </p:ext>
    </p:extLst>
  </p:cSld>
  <p:clrMapOvr>
    <a:masterClrMapping/>
  </p:clrMapOvr>
</p:sld>
</file>

<file path=ppt/theme/theme1.xml><?xml version="1.0" encoding="utf-8"?>
<a:theme xmlns:a="http://schemas.openxmlformats.org/drawingml/2006/main" name="Fingrid">
  <a:themeElements>
    <a:clrScheme name="Fingrid">
      <a:dk1>
        <a:srgbClr val="3E566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A5D0E2"/>
      </a:accent4>
      <a:accent5>
        <a:srgbClr val="277158"/>
      </a:accent5>
      <a:accent6>
        <a:srgbClr val="A15885"/>
      </a:accent6>
      <a:hlink>
        <a:srgbClr val="D5121E"/>
      </a:hlink>
      <a:folHlink>
        <a:srgbClr val="3E5660"/>
      </a:folHlink>
    </a:clrScheme>
    <a:fontScheme name="Fingird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F7DB444-ABBC-A64B-9AB6-A5515215A222}" vid="{1C0CC952-1333-0345-8ECA-90CA707E77E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cb230-743d-41e4-a05a-b6bcb420fac5" xsi:nil="true"/>
    <lcf76f155ced4ddcb4097134ff3c332f xmlns="d9a230dc-665c-4a0a-9542-b1dfe743a18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88753C320784A9CD48CDF94F50CEB" ma:contentTypeVersion="18" ma:contentTypeDescription="Create a new document." ma:contentTypeScope="" ma:versionID="59b2ed666f0f94a40ff986c5a8d6a139">
  <xsd:schema xmlns:xsd="http://www.w3.org/2001/XMLSchema" xmlns:xs="http://www.w3.org/2001/XMLSchema" xmlns:p="http://schemas.microsoft.com/office/2006/metadata/properties" xmlns:ns2="d9a230dc-665c-4a0a-9542-b1dfe743a18e" xmlns:ns3="d0ccb230-743d-41e4-a05a-b6bcb420fac5" targetNamespace="http://schemas.microsoft.com/office/2006/metadata/properties" ma:root="true" ma:fieldsID="fdcceb8e58f5f395a1354ca8f67e0eb5" ns2:_="" ns3:_="">
    <xsd:import namespace="d9a230dc-665c-4a0a-9542-b1dfe743a18e"/>
    <xsd:import namespace="d0ccb230-743d-41e4-a05a-b6bcb420f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230dc-665c-4a0a-9542-b1dfe743a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d8bc1f6-1116-487c-ac3f-6b3827686d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cb230-743d-41e4-a05a-b6bcb420fac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1ea9262-23e2-4eec-9d13-78d43e709098}" ma:internalName="TaxCatchAll" ma:showField="CatchAllData" ma:web="d0ccb230-743d-41e4-a05a-b6bcb420f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4F8D5-4484-49BA-9090-7ED8FB8FF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48662-363F-4674-AFD4-6BC616B0C6F4}">
  <ds:schemaRefs>
    <ds:schemaRef ds:uri="http://schemas.microsoft.com/office/2006/metadata/properties"/>
    <ds:schemaRef ds:uri="http://schemas.microsoft.com/office/infopath/2007/PartnerControls"/>
    <ds:schemaRef ds:uri="d0ccb230-743d-41e4-a05a-b6bcb420fac5"/>
    <ds:schemaRef ds:uri="d9a230dc-665c-4a0a-9542-b1dfe743a18e"/>
  </ds:schemaRefs>
</ds:datastoreItem>
</file>

<file path=customXml/itemProps3.xml><?xml version="1.0" encoding="utf-8"?>
<ds:datastoreItem xmlns:ds="http://schemas.openxmlformats.org/officeDocument/2006/customXml" ds:itemID="{FCFA2C61-EA69-4EDB-8B08-F7B32B1FC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a230dc-665c-4a0a-9542-b1dfe743a18e"/>
    <ds:schemaRef ds:uri="d0ccb230-743d-41e4-a05a-b6bcb420f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Fingrid esitysmalli</Template>
  <TotalTime>25</TotalTime>
  <Words>121</Words>
  <Application>Microsoft Office PowerPoint</Application>
  <PresentationFormat>Laajakuva</PresentationFormat>
  <Paragraphs>15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Fingrid</vt:lpstr>
      <vt:lpstr>Baltian synkronointi Manner-Europpaan</vt:lpstr>
      <vt:lpstr>Successful synchronization</vt:lpstr>
      <vt:lpstr>Baltian synkronointi Manner-Eurooppaan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Uusitalo Jyrki</dc:creator>
  <cp:lastModifiedBy>Uusitalo Jyrki</cp:lastModifiedBy>
  <cp:revision>5</cp:revision>
  <dcterms:created xsi:type="dcterms:W3CDTF">2025-02-04T06:19:46Z</dcterms:created>
  <dcterms:modified xsi:type="dcterms:W3CDTF">2025-02-10T06:48:36Z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0x010100B2E88753C320784A9CD48CDF94F50CEB</vt:lpwstr>
  </property>
</Properties>
</file>